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94584-FAC8-459A-B90C-E10F1FE3C54A}" v="14" dt="2024-04-15T14:59:39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9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n-MarieO'Reilly\Downloads\F2017B.20230707T120755%20(1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2000" dirty="0"/>
              <a:t>Age of home ownership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'F2017B.20230707T120755 (1)'!$A$20:$E$20</c:f>
              <c:numCache>
                <c:formatCode>General</c:formatCode>
                <c:ptCount val="5"/>
                <c:pt idx="0">
                  <c:v>1991</c:v>
                </c:pt>
                <c:pt idx="1">
                  <c:v>2002</c:v>
                </c:pt>
                <c:pt idx="2">
                  <c:v>2006</c:v>
                </c:pt>
                <c:pt idx="3">
                  <c:v>2011</c:v>
                </c:pt>
                <c:pt idx="4">
                  <c:v>2022</c:v>
                </c:pt>
              </c:numCache>
            </c:numRef>
          </c:cat>
          <c:val>
            <c:numRef>
              <c:f>'F2017B.20230707T120755 (1)'!$A$21:$E$21</c:f>
              <c:numCache>
                <c:formatCode>General</c:formatCode>
                <c:ptCount val="5"/>
                <c:pt idx="0">
                  <c:v>26</c:v>
                </c:pt>
                <c:pt idx="1">
                  <c:v>27</c:v>
                </c:pt>
                <c:pt idx="2">
                  <c:v>28</c:v>
                </c:pt>
                <c:pt idx="3">
                  <c:v>32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D-4902-92CD-C75E22DEA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7082608"/>
        <c:axId val="679013600"/>
      </c:barChart>
      <c:catAx>
        <c:axId val="63708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013600"/>
        <c:crosses val="autoZero"/>
        <c:auto val="1"/>
        <c:lblAlgn val="ctr"/>
        <c:lblOffset val="100"/>
        <c:noMultiLvlLbl val="0"/>
      </c:catAx>
      <c:valAx>
        <c:axId val="67901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8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035E3-BDD7-455E-BB74-DAB5134372B7}" type="datetimeFigureOut">
              <a:rPr lang="en-IE" smtClean="0"/>
              <a:t>15/04/2024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7608-AD98-4E30-87AA-1B56ABBCAB0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248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608-AD98-4E30-87AA-1B56ABBCAB0B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10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B500-31C9-A0B8-4B42-AC732DAE2B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A6801-A196-D78F-3CBB-8B7F76B04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784837-06B9-BB91-60FC-752852EDB64C}"/>
              </a:ext>
            </a:extLst>
          </p:cNvPr>
          <p:cNvSpPr/>
          <p:nvPr/>
        </p:nvSpPr>
        <p:spPr>
          <a:xfrm>
            <a:off x="8239125" y="5323671"/>
            <a:ext cx="2997302" cy="24142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5FD466-DDFF-5CA9-2B99-C92482C055C3}"/>
              </a:ext>
            </a:extLst>
          </p:cNvPr>
          <p:cNvSpPr/>
          <p:nvPr/>
        </p:nvSpPr>
        <p:spPr>
          <a:xfrm>
            <a:off x="-518037" y="-574521"/>
            <a:ext cx="3588774" cy="28906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971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C340-04BB-737C-8F3E-1B2B22AD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98EA-8A76-9CD1-980A-69FEBA7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F6B9-B4FF-4415-9AFC-5CA7F57161BF}" type="datetime3">
              <a:rPr lang="en-IE" smtClean="0"/>
              <a:t>15 April 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2F393-9961-2C4C-BEE5-460B2140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697F0-CCFF-117B-D09A-49EA8E87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37685C-C856-D88D-3339-CA4F677941FF}"/>
              </a:ext>
            </a:extLst>
          </p:cNvPr>
          <p:cNvSpPr/>
          <p:nvPr/>
        </p:nvSpPr>
        <p:spPr>
          <a:xfrm>
            <a:off x="10724986" y="4833459"/>
            <a:ext cx="1248251" cy="12482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F84F94-542D-A326-FEDE-F43ECF3B2AC4}"/>
              </a:ext>
            </a:extLst>
          </p:cNvPr>
          <p:cNvSpPr/>
          <p:nvPr/>
        </p:nvSpPr>
        <p:spPr>
          <a:xfrm>
            <a:off x="-1924928" y="2100262"/>
            <a:ext cx="2961798" cy="296179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63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292E4-F202-1728-88F0-5D9D0E1E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707C-813D-47E6-AA8B-1E6EFC087220}" type="datetime3">
              <a:rPr lang="en-IE" smtClean="0"/>
              <a:t>15 April 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7C764-9E46-688A-1526-E578C6E7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A7A31-38CB-7518-5F0C-DF26F137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177938-DB1E-699A-DBEF-1EDAA1345085}"/>
              </a:ext>
            </a:extLst>
          </p:cNvPr>
          <p:cNvSpPr/>
          <p:nvPr/>
        </p:nvSpPr>
        <p:spPr>
          <a:xfrm>
            <a:off x="9842319" y="-1005409"/>
            <a:ext cx="3155200" cy="31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F2EEE1-CCB2-4935-B645-873A1D8A8BA9}"/>
              </a:ext>
            </a:extLst>
          </p:cNvPr>
          <p:cNvSpPr/>
          <p:nvPr/>
        </p:nvSpPr>
        <p:spPr>
          <a:xfrm>
            <a:off x="218763" y="4209333"/>
            <a:ext cx="1248251" cy="12482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811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5166-A557-9894-DE92-39FBD8B8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24037"/>
            <a:ext cx="47837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2B1D-871A-72DB-1F5B-46A28417D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FD873-0780-C71A-8391-E2449C960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783772" cy="24320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931B4-77E3-5ED4-96EA-07715F54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9809-F48B-43FE-9BF5-900BBDB9C272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D6C52-178B-B303-32C0-DEA60E25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66E3F-F75B-2402-17D3-A87EA15D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F4749E-7306-F49C-3BE8-C39DE3C53C93}"/>
              </a:ext>
            </a:extLst>
          </p:cNvPr>
          <p:cNvSpPr/>
          <p:nvPr/>
        </p:nvSpPr>
        <p:spPr>
          <a:xfrm>
            <a:off x="-268917" y="-418142"/>
            <a:ext cx="1792917" cy="17929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B6E912-0553-C6E5-4E5B-27966D7C7055}"/>
              </a:ext>
            </a:extLst>
          </p:cNvPr>
          <p:cNvSpPr/>
          <p:nvPr/>
        </p:nvSpPr>
        <p:spPr>
          <a:xfrm>
            <a:off x="11597605" y="4729161"/>
            <a:ext cx="1581150" cy="1581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1152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4037"/>
            <a:ext cx="47228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1CCA3-4982-9D04-662F-222744AD9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-4763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722812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714" y="6310312"/>
            <a:ext cx="2754793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D1F263-1978-3889-73B5-1AB8655890AB}"/>
              </a:ext>
            </a:extLst>
          </p:cNvPr>
          <p:cNvSpPr/>
          <p:nvPr/>
        </p:nvSpPr>
        <p:spPr>
          <a:xfrm>
            <a:off x="-268917" y="-418142"/>
            <a:ext cx="1792917" cy="179291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E0758B-E3E8-3738-2073-4D5AD199A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0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4037"/>
            <a:ext cx="47228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722812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714" y="6310312"/>
            <a:ext cx="2754793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D1F263-1978-3889-73B5-1AB8655890AB}"/>
              </a:ext>
            </a:extLst>
          </p:cNvPr>
          <p:cNvSpPr/>
          <p:nvPr/>
        </p:nvSpPr>
        <p:spPr>
          <a:xfrm>
            <a:off x="-268917" y="-418142"/>
            <a:ext cx="1792917" cy="179291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E0758B-E3E8-3738-2073-4D5AD199A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  <p:pic>
        <p:nvPicPr>
          <p:cNvPr id="7" name="Picture 6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1D13868F-873E-23A6-1792-0CF0F1F49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 b="9491"/>
          <a:stretch/>
        </p:blipFill>
        <p:spPr>
          <a:xfrm>
            <a:off x="6096000" y="-1"/>
            <a:ext cx="609931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0"/>
            <a:ext cx="46923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1CCA3-4982-9D04-662F-222744AD9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1" y="0"/>
            <a:ext cx="609599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692332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714" y="6310312"/>
            <a:ext cx="2743200" cy="36512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-284157" y="-405441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4009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0"/>
            <a:ext cx="46923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692332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714" y="6310312"/>
            <a:ext cx="2774686" cy="36512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-284157" y="-405441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EDD85-E1F5-2E2E-A9BB-BE577957B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33298"/>
          <a:stretch/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0"/>
            <a:ext cx="46923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692332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714" y="6310312"/>
            <a:ext cx="2774686" cy="36512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-284157" y="-405441"/>
            <a:ext cx="2204397" cy="22043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 descr="A person standing in front of a door&#10;&#10;Description automatically generated with low confidence">
            <a:extLst>
              <a:ext uri="{FF2B5EF4-FFF2-40B4-BE49-F238E27FC236}">
                <a16:creationId xmlns:a16="http://schemas.microsoft.com/office/drawing/2014/main" id="{7F162768-FBF6-84D8-33A2-67AC5614C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b="20566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9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5" y="3718559"/>
            <a:ext cx="9384664" cy="717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1CCA3-4982-9D04-662F-222744AD9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1999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45" y="4435791"/>
            <a:ext cx="9384664" cy="12649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EEB59-EE6B-D97B-1D94-32BEC933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8F30-7A86-4EB1-9272-5845235C95C7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ED626-C231-E0B2-4A2C-8228FE7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11349112" y="4105914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789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5" y="3718559"/>
            <a:ext cx="9384664" cy="717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45" y="4435791"/>
            <a:ext cx="9384664" cy="12649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EEB59-EE6B-D97B-1D94-32BEC933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8F30-7A86-4EB1-9272-5845235C95C7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ED626-C231-E0B2-4A2C-8228FE7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11349112" y="4105914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 descr="A person and two children standing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CBC15B3B-3DB4-90F2-14FE-E649C1AF3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8" b="20170"/>
          <a:stretch/>
        </p:blipFill>
        <p:spPr>
          <a:xfrm>
            <a:off x="0" y="-1"/>
            <a:ext cx="12192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B500-31C9-A0B8-4B42-AC732DAE2B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TITLE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A6801-A196-D78F-3CBB-8B7F76B04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1DEBE5-59CA-F87E-B4D2-FEFEE6CC7D79}"/>
              </a:ext>
            </a:extLst>
          </p:cNvPr>
          <p:cNvSpPr/>
          <p:nvPr/>
        </p:nvSpPr>
        <p:spPr>
          <a:xfrm>
            <a:off x="8705850" y="5420911"/>
            <a:ext cx="2791132" cy="224820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B7A80E-6185-B11E-BAB8-78A4075587D2}"/>
              </a:ext>
            </a:extLst>
          </p:cNvPr>
          <p:cNvSpPr/>
          <p:nvPr/>
        </p:nvSpPr>
        <p:spPr>
          <a:xfrm>
            <a:off x="-803173" y="-574521"/>
            <a:ext cx="3588774" cy="28906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E25A84-D046-9105-4DDD-9C59F8693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9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5" y="3718559"/>
            <a:ext cx="9384664" cy="717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45" y="4435791"/>
            <a:ext cx="9384664" cy="12649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EEB59-EE6B-D97B-1D94-32BEC933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8F30-7A86-4EB1-9272-5845235C95C7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ED626-C231-E0B2-4A2C-8228FE7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11349112" y="4105914"/>
            <a:ext cx="2204397" cy="22043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A tree in front of a brick building&#10;&#10;Description automatically generated">
            <a:extLst>
              <a:ext uri="{FF2B5EF4-FFF2-40B4-BE49-F238E27FC236}">
                <a16:creationId xmlns:a16="http://schemas.microsoft.com/office/drawing/2014/main" id="{75AC6624-4921-977B-D485-0F2FAECF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34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5" y="3718559"/>
            <a:ext cx="9384664" cy="717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1CCA3-4982-9D04-662F-222744AD9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1999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45" y="4435791"/>
            <a:ext cx="9384664" cy="12649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EEB59-EE6B-D97B-1D94-32BEC933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8F30-7A86-4EB1-9272-5845235C95C7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ED626-C231-E0B2-4A2C-8228FE7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11349112" y="4105914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EEC437-81FD-2ECA-709B-C873495B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4296-D03D-9D21-CBE9-9E51A22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45" y="3718559"/>
            <a:ext cx="9384664" cy="7172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785F-4037-A79E-6177-A7D4E72F1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1045" y="4435791"/>
            <a:ext cx="9384664" cy="12649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EEB59-EE6B-D97B-1D94-32BEC933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8F30-7A86-4EB1-9272-5845235C95C7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7A9EA-7E67-ED6A-C8DC-DBD8B271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ED626-C231-E0B2-4A2C-8228FE7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5E8BE-782A-3C71-3D14-364CFBB825D3}"/>
              </a:ext>
            </a:extLst>
          </p:cNvPr>
          <p:cNvSpPr/>
          <p:nvPr/>
        </p:nvSpPr>
        <p:spPr>
          <a:xfrm>
            <a:off x="11349112" y="4105914"/>
            <a:ext cx="2204397" cy="22043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EEC437-81FD-2ECA-709B-C873495B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  <p:pic>
        <p:nvPicPr>
          <p:cNvPr id="11" name="Picture 10" descr="A group of people standing outside a window&#10;&#10;Description automatically generated with low confidence">
            <a:extLst>
              <a:ext uri="{FF2B5EF4-FFF2-40B4-BE49-F238E27FC236}">
                <a16:creationId xmlns:a16="http://schemas.microsoft.com/office/drawing/2014/main" id="{17CF73BA-BA22-B9BE-F8CF-B7A443329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3" b="2477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6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260E-AE94-6799-3A83-83E95FE4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B8B-4A7C-4C9F-A951-C05AD97388CD}" type="datetime3">
              <a:rPr lang="en-IE" smtClean="0"/>
              <a:t>15 April 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E47B4-0C8B-D779-3151-868E74F8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EF5E-B9B9-5867-2C53-334FA3F1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F74817-EBB3-BCE4-8DD2-FBD3A7FBA2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722685"/>
            <a:ext cx="10515600" cy="408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DD37E7D-AC03-97B6-C51E-A5928F4F6907}"/>
              </a:ext>
            </a:extLst>
          </p:cNvPr>
          <p:cNvSpPr txBox="1">
            <a:spLocks/>
          </p:cNvSpPr>
          <p:nvPr/>
        </p:nvSpPr>
        <p:spPr>
          <a:xfrm>
            <a:off x="833512" y="3971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A29804-0522-9D0C-1403-13A9EF9EC602}"/>
              </a:ext>
            </a:extLst>
          </p:cNvPr>
          <p:cNvSpPr/>
          <p:nvPr/>
        </p:nvSpPr>
        <p:spPr>
          <a:xfrm>
            <a:off x="10550856" y="503485"/>
            <a:ext cx="2114550" cy="211455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C3FCE0-7281-BFB2-6AFD-265C1FE4EB3A}"/>
              </a:ext>
            </a:extLst>
          </p:cNvPr>
          <p:cNvSpPr/>
          <p:nvPr/>
        </p:nvSpPr>
        <p:spPr>
          <a:xfrm>
            <a:off x="-1196058" y="2945977"/>
            <a:ext cx="1896816" cy="18968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99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D38D-7EEB-617D-4752-4D10FBDA4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1850" y="969901"/>
            <a:ext cx="5448300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 OF CONTENTS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260E-AE94-6799-3A83-83E95FE4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80993-5B03-49B1-A19F-BBEA19A2268E}" type="datetime3">
              <a:rPr lang="en-IE" smtClean="0"/>
              <a:t>15 April 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E47B4-0C8B-D779-3151-868E74F8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EF5E-B9B9-5867-2C53-334FA3F1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90697B-E70C-10C6-DD58-630AF511A7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7850" y="2124075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BDE3200-FA06-2206-469B-33529C722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7850" y="3068637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6EC447-2F10-4CB1-4F4B-19C7A00C69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47850" y="3999644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E5C8CF-A74C-0EE7-2BDD-9288D5F2CE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663" y="2124075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ED5651C-2748-5A6F-762C-C75FB8037D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5663" y="3068637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D344A2D-02CF-36EE-2272-6E3592105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5663" y="3999644"/>
            <a:ext cx="4133850" cy="701675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Insert text here</a:t>
            </a:r>
            <a:endParaRPr lang="en-I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16F09E-B623-5276-846A-AFD2E2EB723C}"/>
              </a:ext>
            </a:extLst>
          </p:cNvPr>
          <p:cNvSpPr/>
          <p:nvPr/>
        </p:nvSpPr>
        <p:spPr>
          <a:xfrm>
            <a:off x="-384687" y="163450"/>
            <a:ext cx="2314575" cy="23145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8DE0B3-9D27-313C-30F2-B43DDE10751F}"/>
              </a:ext>
            </a:extLst>
          </p:cNvPr>
          <p:cNvSpPr/>
          <p:nvPr/>
        </p:nvSpPr>
        <p:spPr>
          <a:xfrm>
            <a:off x="10722306" y="4527550"/>
            <a:ext cx="1400175" cy="140017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77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0B2D-B4BF-F41E-D870-F25D2453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12" y="3740944"/>
            <a:ext cx="10515600" cy="100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0C6C-6EE6-66DE-70A6-504F14C55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512" y="4750594"/>
            <a:ext cx="10515600" cy="75009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076CA-6B76-C3E3-E114-2A337EB9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3BDD7-1D66-4980-97D5-DC56196BE500}" type="datetime3">
              <a:rPr lang="en-IE" smtClean="0"/>
              <a:t>15 April 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E5F32-F0A7-D1B1-CED2-80AC7C05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213EB-EE8A-070C-2762-A611FE1F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 descr="A picture containing outdoor, brick&#10;&#10;Description automatically generated">
            <a:extLst>
              <a:ext uri="{FF2B5EF4-FFF2-40B4-BE49-F238E27FC236}">
                <a16:creationId xmlns:a16="http://schemas.microsoft.com/office/drawing/2014/main" id="{463EEBFA-740C-B098-D189-49CC807D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2858" b="32616"/>
          <a:stretch/>
        </p:blipFill>
        <p:spPr>
          <a:xfrm>
            <a:off x="0" y="-2369343"/>
            <a:ext cx="12192000" cy="58150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195D5B-7BF5-3321-F904-0E477AAE60CA}"/>
              </a:ext>
            </a:extLst>
          </p:cNvPr>
          <p:cNvSpPr/>
          <p:nvPr/>
        </p:nvSpPr>
        <p:spPr>
          <a:xfrm>
            <a:off x="11206162" y="4683918"/>
            <a:ext cx="1500188" cy="15001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174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0B2D-B4BF-F41E-D870-F25D2453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12" y="3740944"/>
            <a:ext cx="10515600" cy="100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0C6C-6EE6-66DE-70A6-504F14C55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512" y="4750594"/>
            <a:ext cx="10515600" cy="75009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076CA-6B76-C3E3-E114-2A337EB9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3BDD7-1D66-4980-97D5-DC56196BE500}" type="datetime3">
              <a:rPr lang="en-IE" smtClean="0"/>
              <a:t>15 April 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E5F32-F0A7-D1B1-CED2-80AC7C05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213EB-EE8A-070C-2762-A611FE1F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 descr="A picture containing outdoor, brick&#10;&#10;Description automatically generated">
            <a:extLst>
              <a:ext uri="{FF2B5EF4-FFF2-40B4-BE49-F238E27FC236}">
                <a16:creationId xmlns:a16="http://schemas.microsoft.com/office/drawing/2014/main" id="{463EEBFA-740C-B098-D189-49CC807D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2858" b="32616"/>
          <a:stretch/>
        </p:blipFill>
        <p:spPr>
          <a:xfrm>
            <a:off x="0" y="-2369343"/>
            <a:ext cx="12192000" cy="58150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195D5B-7BF5-3321-F904-0E477AAE60CA}"/>
              </a:ext>
            </a:extLst>
          </p:cNvPr>
          <p:cNvSpPr/>
          <p:nvPr/>
        </p:nvSpPr>
        <p:spPr>
          <a:xfrm>
            <a:off x="11206162" y="4683918"/>
            <a:ext cx="1500188" cy="15001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997EB8-7DBB-4B08-D84A-5E567428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" y="5911901"/>
            <a:ext cx="1723815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69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91CD-2E8A-B3F7-F003-1C71DC18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A156-437C-B72E-7141-F952C0EE5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D7AAD-C9ED-81FE-4F22-3C380763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547CD-1680-FEF3-8016-5CAD2176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1355-DD9C-4A04-8D76-AEAC5BF1150E}" type="datetime3">
              <a:rPr lang="en-IE" smtClean="0"/>
              <a:t>15 April 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0A9B-85E6-3195-E055-B2541DC2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601F6-16E2-3B7A-5BFB-3CD43F9A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6F144-5754-9188-0C21-16BDEA176FF6}"/>
              </a:ext>
            </a:extLst>
          </p:cNvPr>
          <p:cNvSpPr/>
          <p:nvPr/>
        </p:nvSpPr>
        <p:spPr>
          <a:xfrm>
            <a:off x="-274320" y="3910171"/>
            <a:ext cx="1676400" cy="1676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8D0D4B-2EB8-06AF-5DD7-5B1E15AA1280}"/>
              </a:ext>
            </a:extLst>
          </p:cNvPr>
          <p:cNvSpPr/>
          <p:nvPr/>
        </p:nvSpPr>
        <p:spPr>
          <a:xfrm>
            <a:off x="10302240" y="-1889760"/>
            <a:ext cx="3779520" cy="37795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81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828FB-547F-50E3-C9FB-70103DA0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2730" y="6310310"/>
            <a:ext cx="3013870" cy="365125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23C51D-3BAA-061B-FC6E-4989382B26DC}"/>
              </a:ext>
            </a:extLst>
          </p:cNvPr>
          <p:cNvSpPr txBox="1">
            <a:spLocks/>
          </p:cNvSpPr>
          <p:nvPr/>
        </p:nvSpPr>
        <p:spPr>
          <a:xfrm>
            <a:off x="836612" y="1824037"/>
            <a:ext cx="476853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BFE5C43-EBA4-2F64-3399-71BA7A2FD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768532" cy="24320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D304C119-D903-B1AF-F067-E91D62B5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 b="9448"/>
          <a:stretch/>
        </p:blipFill>
        <p:spPr>
          <a:xfrm>
            <a:off x="6096000" y="-4763"/>
            <a:ext cx="6096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EE698AD-2809-BDA1-1D14-887CEE63F92B}"/>
              </a:ext>
            </a:extLst>
          </p:cNvPr>
          <p:cNvSpPr/>
          <p:nvPr/>
        </p:nvSpPr>
        <p:spPr>
          <a:xfrm>
            <a:off x="350520" y="143192"/>
            <a:ext cx="1534476" cy="15344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302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9214-D715-9F18-3756-CAA17288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B1270-9F52-95DD-2ECB-1EE14916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DABD-DBAA-9BB4-FF1C-7F3FB53E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DC7D1-9D58-49E3-4C50-604B281AB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5372-92EC-3C8C-CE27-EAF4201A1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DB0A3-B2B5-9903-49BC-301D3EE1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2880-68A8-4912-A1AD-593E19D45A66}" type="datetime3">
              <a:rPr lang="en-IE" smtClean="0"/>
              <a:t>15 April 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228AF-CAB9-3E8D-E96B-E75D66B5F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A3241-83C4-62DC-8554-2C11B9FE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5667C-79CB-43E6-BC71-21B25C84573D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B0E1A-52CB-DA75-8A53-4277658D7E3F}"/>
              </a:ext>
            </a:extLst>
          </p:cNvPr>
          <p:cNvSpPr/>
          <p:nvPr/>
        </p:nvSpPr>
        <p:spPr>
          <a:xfrm>
            <a:off x="-782000" y="1027906"/>
            <a:ext cx="1534476" cy="15344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41FC88-3560-369B-CE76-64BD4DA51193}"/>
              </a:ext>
            </a:extLst>
          </p:cNvPr>
          <p:cNvSpPr/>
          <p:nvPr/>
        </p:nvSpPr>
        <p:spPr>
          <a:xfrm>
            <a:off x="11349112" y="3319462"/>
            <a:ext cx="2961798" cy="296179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386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13833-05A5-A15A-4A43-4B5D971C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9DAF-421A-2377-E30B-53AADED13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8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50D8-B6E6-69DD-DA45-829256106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0613" y="63103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C2611C2-CA58-415C-926D-380D95FA0AAB}" type="datetime3">
              <a:rPr lang="en-IE" smtClean="0"/>
              <a:t>15 April 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B239B-D3B9-8D5E-8ACB-90E1F0582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2714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EF9B9-9CAD-8321-3B93-E44693A83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2306" y="6310311"/>
            <a:ext cx="62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 dirty="0"/>
              <a:t>| </a:t>
            </a:r>
            <a:fld id="{4095667C-79CB-43E6-BC71-21B25C84573D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ED7A2D-F149-8817-2D16-21583C184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10994"/>
            <a:ext cx="1726727" cy="7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63" r:id="rId6"/>
    <p:sldLayoutId id="2147483652" r:id="rId7"/>
    <p:sldLayoutId id="214748366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69" r:id="rId14"/>
    <p:sldLayoutId id="2147483664" r:id="rId15"/>
    <p:sldLayoutId id="2147483667" r:id="rId16"/>
    <p:sldLayoutId id="2147483668" r:id="rId17"/>
    <p:sldLayoutId id="2147483665" r:id="rId18"/>
    <p:sldLayoutId id="2147483670" r:id="rId19"/>
    <p:sldLayoutId id="2147483672" r:id="rId20"/>
    <p:sldLayoutId id="2147483666" r:id="rId21"/>
    <p:sldLayoutId id="2147483671" r:id="rId2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00343/primary_line_line_arrow_end-by-danny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reshold.i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5BB5-B4C1-DB3B-1A3D-6415E2BA1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sz="5400" dirty="0"/>
              <a:t>Reflections on NYCI ‘State of our Young Nation’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06B30-A966-3401-7FDF-648D3484F4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en-IE" dirty="0"/>
              <a:t>Ann-Marie O’Reilly</a:t>
            </a:r>
          </a:p>
          <a:p>
            <a:pPr algn="l"/>
            <a:r>
              <a:rPr lang="en-IE" dirty="0"/>
              <a:t>National Advocacy Manager </a:t>
            </a:r>
          </a:p>
          <a:p>
            <a:pPr algn="l"/>
            <a:r>
              <a:rPr lang="en-IE" dirty="0"/>
              <a:t>Threshold </a:t>
            </a:r>
          </a:p>
          <a:p>
            <a:pPr algn="l"/>
            <a:endParaRPr lang="en-IE" dirty="0"/>
          </a:p>
          <a:p>
            <a:pPr algn="l"/>
            <a:r>
              <a:rPr lang="en-IE" dirty="0"/>
              <a:t>16</a:t>
            </a:r>
            <a:r>
              <a:rPr lang="en-IE" baseline="30000" dirty="0"/>
              <a:t>th</a:t>
            </a:r>
            <a:r>
              <a:rPr lang="en-IE" dirty="0"/>
              <a:t> April 2024</a:t>
            </a:r>
          </a:p>
        </p:txBody>
      </p:sp>
    </p:spTree>
    <p:extLst>
      <p:ext uri="{BB962C8B-B14F-4D97-AF65-F5344CB8AC3E}">
        <p14:creationId xmlns:p14="http://schemas.microsoft.com/office/powerpoint/2010/main" val="101095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63163F-2836-DDA5-0359-82B589D58C34}"/>
              </a:ext>
            </a:extLst>
          </p:cNvPr>
          <p:cNvSpPr txBox="1"/>
          <p:nvPr/>
        </p:nvSpPr>
        <p:spPr>
          <a:xfrm>
            <a:off x="1992701" y="1345720"/>
            <a:ext cx="62048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/>
              <a:t>I</a:t>
            </a:r>
            <a:r>
              <a:rPr lang="en-US" sz="2700" i="1" dirty="0">
                <a:effectLst/>
              </a:rPr>
              <a:t>’d like to have the freedom to have a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>
                <a:effectLst/>
              </a:rPr>
              <a:t>child. I’m 29 now (turning 30 in a couple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>
                <a:effectLst/>
              </a:rPr>
              <a:t>of weeks), and I’d love to try for a child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>
                <a:effectLst/>
              </a:rPr>
              <a:t>now. But life is expensive, and so is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>
                <a:effectLst/>
              </a:rPr>
              <a:t>childcare. It’s all very unfortunate and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i="1" dirty="0">
                <a:effectLst/>
              </a:rPr>
              <a:t>that’s something I often get upset about.</a:t>
            </a:r>
            <a:endParaRPr lang="en-US" sz="27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effectLst/>
              </a:rPr>
              <a:t>Female, 27-29, Dublin</a:t>
            </a:r>
          </a:p>
        </p:txBody>
      </p:sp>
    </p:spTree>
    <p:extLst>
      <p:ext uri="{BB962C8B-B14F-4D97-AF65-F5344CB8AC3E}">
        <p14:creationId xmlns:p14="http://schemas.microsoft.com/office/powerpoint/2010/main" val="171148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17E-B1BB-A034-12EA-7860DEFD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871" y="1952974"/>
            <a:ext cx="4807033" cy="3293436"/>
          </a:xfrm>
        </p:spPr>
        <p:txBody>
          <a:bodyPr>
            <a:noAutofit/>
          </a:bodyPr>
          <a:lstStyle/>
          <a:p>
            <a:r>
              <a:rPr lang="en-US" sz="2700" b="0" i="1" u="none" strike="noStrike" baseline="0" dirty="0">
                <a:ea typeface="Source Sans Pro" panose="020B0503030403020204" pitchFamily="34" charset="0"/>
              </a:rPr>
              <a:t>I never thought about leaving the country until last year, and now me and my partner have decided to go to New Zealand. The housing situation is so bad here I have had a lot of friends leave. I didn’t think we would be next, but unfortunately we are. </a:t>
            </a:r>
          </a:p>
          <a:p>
            <a:r>
              <a:rPr lang="en-US" sz="2700" i="1" dirty="0">
                <a:ea typeface="Source Sans Pro" panose="020B0503030403020204" pitchFamily="34" charset="0"/>
              </a:rPr>
              <a:t>Female, 27-29, Cork</a:t>
            </a:r>
            <a:endParaRPr lang="en-IE" sz="2700" i="1" dirty="0"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4D03-EF1C-0119-0C89-826FE87F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Generation Rent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16A1A47-5790-A6CE-264B-031050B8C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768678"/>
              </p:ext>
            </p:extLst>
          </p:nvPr>
        </p:nvGraphicFramePr>
        <p:xfrm>
          <a:off x="1362456" y="1362456"/>
          <a:ext cx="5038344" cy="447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845C0B-9869-2DD1-1848-847B20584816}"/>
              </a:ext>
            </a:extLst>
          </p:cNvPr>
          <p:cNvSpPr txBox="1"/>
          <p:nvPr/>
        </p:nvSpPr>
        <p:spPr>
          <a:xfrm>
            <a:off x="6925056" y="1720840"/>
            <a:ext cx="4151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u="none" strike="noStrike" baseline="0" dirty="0"/>
              <a:t>“Would much rather buy but renting really</a:t>
            </a:r>
          </a:p>
          <a:p>
            <a:pPr algn="l"/>
            <a:r>
              <a:rPr lang="en-US" sz="2400" i="1" u="none" strike="noStrike" baseline="0" dirty="0"/>
              <a:t>prevents me from saving much.”</a:t>
            </a:r>
          </a:p>
          <a:p>
            <a:pPr algn="l"/>
            <a:r>
              <a:rPr lang="it-IT" sz="2400" i="0" u="none" strike="noStrike" baseline="0" dirty="0"/>
              <a:t>(Male; 25-29; €45k-55k; Single; Dublin)</a:t>
            </a:r>
          </a:p>
          <a:p>
            <a:pPr algn="l"/>
            <a:endParaRPr lang="it-IT" sz="2400" i="0" u="none" strike="noStrike" baseline="0" dirty="0"/>
          </a:p>
          <a:p>
            <a:pPr algn="l"/>
            <a:r>
              <a:rPr lang="it-IT" sz="2000" dirty="0"/>
              <a:t>We are Generation Rent 2023 (Threshold)</a:t>
            </a:r>
            <a:endParaRPr lang="en-I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56B8B-1653-16D0-64E3-82A49EDF7A87}"/>
              </a:ext>
            </a:extLst>
          </p:cNvPr>
          <p:cNvSpPr txBox="1"/>
          <p:nvPr/>
        </p:nvSpPr>
        <p:spPr>
          <a:xfrm>
            <a:off x="3026664" y="6190488"/>
            <a:ext cx="155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Census Data</a:t>
            </a:r>
          </a:p>
        </p:txBody>
      </p:sp>
    </p:spTree>
    <p:extLst>
      <p:ext uri="{BB962C8B-B14F-4D97-AF65-F5344CB8AC3E}">
        <p14:creationId xmlns:p14="http://schemas.microsoft.com/office/powerpoint/2010/main" val="227190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CDE330-C98A-1FAE-B74B-B12A8B3A95B9}"/>
              </a:ext>
            </a:extLst>
          </p:cNvPr>
          <p:cNvSpPr txBox="1"/>
          <p:nvPr/>
        </p:nvSpPr>
        <p:spPr>
          <a:xfrm>
            <a:off x="5390388" y="1888875"/>
            <a:ext cx="651285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Simon moved back to live with his</a:t>
            </a:r>
          </a:p>
          <a:p>
            <a:pPr lvl="1"/>
            <a:r>
              <a:rPr lang="en-US" sz="2400" i="1" dirty="0"/>
              <a:t>family as he could no longer afford</a:t>
            </a:r>
          </a:p>
          <a:p>
            <a:pPr lvl="1"/>
            <a:r>
              <a:rPr lang="en-US" sz="2400" i="1" dirty="0"/>
              <a:t>to pay rent. He added that the house</a:t>
            </a:r>
          </a:p>
          <a:p>
            <a:pPr lvl="1"/>
            <a:r>
              <a:rPr lang="en-US" sz="2400" i="1" dirty="0"/>
              <a:t>was not worth the money he was</a:t>
            </a:r>
          </a:p>
          <a:p>
            <a:pPr lvl="1"/>
            <a:r>
              <a:rPr lang="en-US" sz="2400" i="1" dirty="0"/>
              <a:t>paying, as it was damp and there</a:t>
            </a:r>
          </a:p>
          <a:p>
            <a:pPr lvl="1"/>
            <a:r>
              <a:rPr lang="en-US" sz="2400" i="1" dirty="0"/>
              <a:t>was </a:t>
            </a:r>
            <a:r>
              <a:rPr lang="en-US" sz="2400" i="1" dirty="0" err="1"/>
              <a:t>mould</a:t>
            </a:r>
            <a:r>
              <a:rPr lang="en-US" sz="2400" i="1" dirty="0"/>
              <a:t>. He would like to own</a:t>
            </a:r>
          </a:p>
          <a:p>
            <a:pPr lvl="1"/>
            <a:r>
              <a:rPr lang="en-US" sz="2400" i="1" dirty="0"/>
              <a:t>his own home in five years’ time but</a:t>
            </a:r>
          </a:p>
          <a:p>
            <a:pPr lvl="1"/>
            <a:r>
              <a:rPr lang="en-US" sz="2400" i="1" dirty="0"/>
              <a:t>expects he will be back renting.</a:t>
            </a:r>
          </a:p>
          <a:p>
            <a:pPr lvl="1"/>
            <a:endParaRPr lang="en-US" i="1" dirty="0"/>
          </a:p>
          <a:p>
            <a:pPr lvl="1"/>
            <a:r>
              <a:rPr lang="it-IT" sz="2000" dirty="0"/>
              <a:t>We are Generation Rent 2022 (Threshold)</a:t>
            </a:r>
            <a:endParaRPr lang="en-IE" sz="2000" dirty="0"/>
          </a:p>
          <a:p>
            <a:pPr lvl="1"/>
            <a:endParaRPr lang="en-IE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7AED9D-CE48-CBE1-99E7-4FBE821D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sz="4000" dirty="0"/>
              <a:t>Boomerang Generation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92B80-11CC-C292-334C-163F17DC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8" y="1888875"/>
            <a:ext cx="3218231" cy="38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F81E-FE6F-2FB1-3743-0EC890A4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Dissatisfaction with Renting</a:t>
            </a:r>
          </a:p>
        </p:txBody>
      </p:sp>
      <p:pic>
        <p:nvPicPr>
          <p:cNvPr id="7" name="Content Placeholder 6" descr="Thumbs Down with solid fill">
            <a:extLst>
              <a:ext uri="{FF2B5EF4-FFF2-40B4-BE49-F238E27FC236}">
                <a16:creationId xmlns:a16="http://schemas.microsoft.com/office/drawing/2014/main" id="{9C9B423F-7260-BF73-1C91-84B5C27B8F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048" y="2198643"/>
            <a:ext cx="914400" cy="9144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A9303-CCD6-C567-4FFF-28D82051D132}"/>
              </a:ext>
            </a:extLst>
          </p:cNvPr>
          <p:cNvSpPr txBox="1"/>
          <p:nvPr/>
        </p:nvSpPr>
        <p:spPr>
          <a:xfrm>
            <a:off x="1673586" y="2198643"/>
            <a:ext cx="452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69% dissatisfied with size/space of rental accommodation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57F15-CA31-BF43-48AC-059FD6292B4A}"/>
              </a:ext>
            </a:extLst>
          </p:cNvPr>
          <p:cNvSpPr txBox="1"/>
          <p:nvPr/>
        </p:nvSpPr>
        <p:spPr>
          <a:xfrm>
            <a:off x="2039112" y="3828361"/>
            <a:ext cx="8823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Overcrowding</a:t>
            </a:r>
            <a:r>
              <a:rPr lang="en-IE" sz="4000" b="1" dirty="0"/>
              <a:t> </a:t>
            </a:r>
            <a:r>
              <a:rPr lang="en-IE" sz="4400" b="1" dirty="0"/>
              <a:t>Mould</a:t>
            </a:r>
            <a:r>
              <a:rPr lang="en-IE" sz="4000" b="1" dirty="0"/>
              <a:t> </a:t>
            </a:r>
            <a:r>
              <a:rPr lang="en-IE" sz="3200" b="1" dirty="0"/>
              <a:t>Faulty heating </a:t>
            </a:r>
            <a:r>
              <a:rPr lang="en-IE" sz="4000" b="1" dirty="0"/>
              <a:t>Vermin </a:t>
            </a:r>
            <a:r>
              <a:rPr lang="en-IE" sz="3200" b="1" dirty="0"/>
              <a:t>Broken showers </a:t>
            </a:r>
            <a:r>
              <a:rPr lang="en-IE" sz="4400" b="1" dirty="0"/>
              <a:t>Structural issues </a:t>
            </a:r>
            <a:endParaRPr lang="en-IE" sz="4000" b="1" dirty="0"/>
          </a:p>
        </p:txBody>
      </p:sp>
    </p:spTree>
    <p:extLst>
      <p:ext uri="{BB962C8B-B14F-4D97-AF65-F5344CB8AC3E}">
        <p14:creationId xmlns:p14="http://schemas.microsoft.com/office/powerpoint/2010/main" val="201366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7CAD56-7E94-3B41-B92D-176F7B9B7A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/>
              <a:t>NYCI Recommendations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5BEC2-3B26-46D6-D65B-CAE63736B786}"/>
              </a:ext>
            </a:extLst>
          </p:cNvPr>
          <p:cNvSpPr txBox="1"/>
          <p:nvPr/>
        </p:nvSpPr>
        <p:spPr>
          <a:xfrm>
            <a:off x="1280160" y="1545336"/>
            <a:ext cx="6675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IE" sz="2800" dirty="0"/>
              <a:t>RTB Investigations and Sanctions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IE" sz="2800" dirty="0"/>
              <a:t>Data 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IE" sz="2800" dirty="0"/>
              <a:t>Affordable housing supply 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IE" sz="2800" dirty="0"/>
              <a:t>Cost-Rental 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IE" sz="2800" dirty="0"/>
              <a:t>Regulation of Short-term lets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19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99BE-C91D-F7C6-B17E-648D3D6AA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8FF0C-9607-18AF-0C0D-C8985B131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IE" dirty="0"/>
              <a:t>Get in touch @ </a:t>
            </a:r>
            <a:endParaRPr lang="en-IE" dirty="0">
              <a:hlinkClick r:id="rId2"/>
            </a:endParaRPr>
          </a:p>
          <a:p>
            <a:pPr algn="l"/>
            <a:r>
              <a:rPr lang="en-IE" dirty="0">
                <a:hlinkClick r:id="rId2"/>
              </a:rPr>
              <a:t>www.threshold.ie</a:t>
            </a:r>
            <a:endParaRPr lang="en-IE" dirty="0"/>
          </a:p>
          <a:p>
            <a:pPr algn="l"/>
            <a:r>
              <a:rPr lang="en-IE" dirty="0"/>
              <a:t>1800 454 454 </a:t>
            </a:r>
          </a:p>
          <a:p>
            <a:pPr algn="l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0966461"/>
      </p:ext>
    </p:extLst>
  </p:cSld>
  <p:clrMapOvr>
    <a:masterClrMapping/>
  </p:clrMapOvr>
</p:sld>
</file>

<file path=ppt/theme/theme1.xml><?xml version="1.0" encoding="utf-8"?>
<a:theme xmlns:a="http://schemas.openxmlformats.org/drawingml/2006/main" name="Threshold Branded PPT_Draft 1">
  <a:themeElements>
    <a:clrScheme name="threshold brand">
      <a:dk1>
        <a:srgbClr val="113434"/>
      </a:dk1>
      <a:lt1>
        <a:srgbClr val="EDF8F5"/>
      </a:lt1>
      <a:dk2>
        <a:srgbClr val="0F635C"/>
      </a:dk2>
      <a:lt2>
        <a:srgbClr val="F0F0E7"/>
      </a:lt2>
      <a:accent1>
        <a:srgbClr val="A42F43"/>
      </a:accent1>
      <a:accent2>
        <a:srgbClr val="82AF3E"/>
      </a:accent2>
      <a:accent3>
        <a:srgbClr val="C9E69F"/>
      </a:accent3>
      <a:accent4>
        <a:srgbClr val="58B4AD"/>
      </a:accent4>
      <a:accent5>
        <a:srgbClr val="264B48"/>
      </a:accent5>
      <a:accent6>
        <a:srgbClr val="70AD47"/>
      </a:accent6>
      <a:hlink>
        <a:srgbClr val="8AC93A"/>
      </a:hlink>
      <a:folHlink>
        <a:srgbClr val="779B3E"/>
      </a:folHlink>
    </a:clrScheme>
    <a:fontScheme name="Custom 1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shold Branded PPT_Draft 1" id="{AA601308-4237-4B3A-9F76-B1C328422FF5}" vid="{45F67987-ACDC-430F-8A7C-2BBA9445E7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479788233AA40916FE0C72FDA3E52" ma:contentTypeVersion="18" ma:contentTypeDescription="Create a new document." ma:contentTypeScope="" ma:versionID="ab164bf70d9e15c4b0c5da8e76d42e1d">
  <xsd:schema xmlns:xsd="http://www.w3.org/2001/XMLSchema" xmlns:xs="http://www.w3.org/2001/XMLSchema" xmlns:p="http://schemas.microsoft.com/office/2006/metadata/properties" xmlns:ns2="c312f79f-a37b-40b7-ba5d-7a2f6dccb259" xmlns:ns3="9484d164-3d71-40ea-88be-35a616de54f5" targetNamespace="http://schemas.microsoft.com/office/2006/metadata/properties" ma:root="true" ma:fieldsID="5942a0d23ad71b71b1fb4fafe110d127" ns2:_="" ns3:_="">
    <xsd:import namespace="c312f79f-a37b-40b7-ba5d-7a2f6dccb259"/>
    <xsd:import namespace="9484d164-3d71-40ea-88be-35a616de54f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2f79f-a37b-40b7-ba5d-7a2f6dccb25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7185793-f667-4579-a80c-1ccf8f2807a0}" ma:internalName="TaxCatchAll" ma:showField="CatchAllData" ma:web="c312f79f-a37b-40b7-ba5d-7a2f6dccb2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4d164-3d71-40ea-88be-35a616de5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0fc5c83-a996-4245-b1cd-22308b526a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84d164-3d71-40ea-88be-35a616de54f5">
      <Terms xmlns="http://schemas.microsoft.com/office/infopath/2007/PartnerControls"/>
    </lcf76f155ced4ddcb4097134ff3c332f>
    <TaxCatchAll xmlns="c312f79f-a37b-40b7-ba5d-7a2f6dccb25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A468B75-CF77-4158-931A-661D01D90371}"/>
</file>

<file path=customXml/itemProps2.xml><?xml version="1.0" encoding="utf-8"?>
<ds:datastoreItem xmlns:ds="http://schemas.openxmlformats.org/officeDocument/2006/customXml" ds:itemID="{688D99A2-1662-45F7-A2CB-DF78CAB459C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a115c9ad-ccab-45c2-bc88-9361defdc53b"/>
    <ds:schemaRef ds:uri="1fb09a37-fcac-413c-a8fb-8a78386f958b"/>
  </ds:schemaRefs>
</ds:datastoreItem>
</file>

<file path=customXml/itemProps3.xml><?xml version="1.0" encoding="utf-8"?>
<ds:datastoreItem xmlns:ds="http://schemas.openxmlformats.org/officeDocument/2006/customXml" ds:itemID="{5F4D4A44-2F98-48A1-9590-E760403F6D5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1A4A695-F1ED-4019-89C2-066741C8A037}"/>
</file>

<file path=docProps/app.xml><?xml version="1.0" encoding="utf-8"?>
<Properties xmlns="http://schemas.openxmlformats.org/officeDocument/2006/extended-properties" xmlns:vt="http://schemas.openxmlformats.org/officeDocument/2006/docPropsVTypes">
  <Template>Threshold AMO NYCI</Template>
  <TotalTime>163</TotalTime>
  <Words>305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Threshold Branded PPT_Draft 1</vt:lpstr>
      <vt:lpstr>Reflections on NYCI ‘State of our Young Nation’</vt:lpstr>
      <vt:lpstr>PowerPoint Presentation</vt:lpstr>
      <vt:lpstr>PowerPoint Presentation</vt:lpstr>
      <vt:lpstr>Generation Rent </vt:lpstr>
      <vt:lpstr>Boomerang Generation</vt:lpstr>
      <vt:lpstr>Dissatisfaction with Renting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‘State of our Young Nation’</dc:title>
  <dc:creator>Ann-Marie O'Reilly</dc:creator>
  <cp:lastModifiedBy>Ann-Marie O'Reilly</cp:lastModifiedBy>
  <cp:revision>2</cp:revision>
  <dcterms:created xsi:type="dcterms:W3CDTF">2024-04-15T12:16:56Z</dcterms:created>
  <dcterms:modified xsi:type="dcterms:W3CDTF">2024-04-15T15:12:46Z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0x01010083EAC45C6DC1E340A1F05A01A1E9A440</vt:lpwstr>
  </property>
</Properties>
</file>